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9" r:id="rId4"/>
    <p:sldId id="261" r:id="rId5"/>
    <p:sldId id="274" r:id="rId6"/>
    <p:sldId id="272" r:id="rId7"/>
    <p:sldId id="267" r:id="rId8"/>
    <p:sldId id="273" r:id="rId9"/>
    <p:sldId id="266" r:id="rId10"/>
    <p:sldId id="270" r:id="rId11"/>
    <p:sldId id="271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56"/>
          </p14:sldIdLst>
        </p14:section>
        <p14:section name="text slide" id="{65043596-36B7-4360-BB5C-7A99EFAEC5C9}">
          <p14:sldIdLst>
            <p14:sldId id="259"/>
          </p14:sldIdLst>
        </p14:section>
        <p14:section name="graph slide" id="{B26F6679-C236-4D3D-BC2F-CAE5ED400718}">
          <p14:sldIdLst>
            <p14:sldId id="261"/>
            <p14:sldId id="274"/>
            <p14:sldId id="272"/>
            <p14:sldId id="267"/>
            <p14:sldId id="273"/>
            <p14:sldId id="266"/>
            <p14:sldId id="270"/>
            <p14:sldId id="271"/>
          </p14:sldIdLst>
        </p14:section>
        <p14:section name="bibliography" id="{2ECB0A3B-7D16-4F98-AD6A-5308DF7BF078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01FB-17C5-5159-290A-E82C2384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E4933-B972-16AD-DD87-CD37DFEE3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A40971-EAF2-DBEF-E74B-A21D2E2D7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74E13-A132-3259-0C43-BD21D9A59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582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0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338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52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73F67-0A18-CC4A-63C6-5017DB4B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54D39-95F4-24AD-1827-186B20AC7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62BD7-3456-6679-947A-BBC75B1E2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3ECA3-FFAD-09F8-B9AD-294C13C5B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976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7A657-38CD-C08A-9C1B-B9CD7AC4C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27432-D777-E332-0F94-ABB4525D7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29F61-B842-CCB8-1ABF-372A5F3AF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AA884-AC4C-4119-B1F3-CB5E5B1F0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54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58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A1316-50D8-5D95-3DB2-5079C0687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0B5B8-79E7-B813-381D-7A5F0F04B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387869-3529-7A9B-B9FC-454AF585E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DF292-B492-F960-395F-C37FBA6F4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96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1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17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19/10/2025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3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6D05-728D-ACC9-D7EA-DC9D7330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4C014-E638-4D69-B7E7-9E0555AE7620}" type="datetime1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4FC10-CEAF-B332-2960-AABF9CE2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D6E7-B58D-A523-935C-4B108C94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7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99A6-3C5A-016E-2F7E-AE842F8D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F2F9-D101-4F42-A846-5D94E4802AD7}" type="datetime1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42F9-DB70-E4F8-D075-6A90518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AB33-4759-572E-2291-D19531D8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6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EF21-84C8-586D-C38F-81DE3F931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3036B-E08D-B4B8-69CB-C4217684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DB72-09E0-8BDF-14B4-4FA2820C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2740-59F3-8354-CF52-53337A80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06A1-E2ED-D4C3-86B0-3C972409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08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E779-A5CF-33E3-89F5-B43337C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D232-4F34-AEFC-AFD0-741DABBA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F2E77-D5DF-1D17-C854-897B9DD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14D6-F2CE-1582-32E1-94A59C7A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7D5C-0D68-9101-A36C-9187E79B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92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8CC5-208E-4B47-6CAD-E29FCCC3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9405-6B60-96C3-7F85-CE10C287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BA10-7C40-29AA-A669-FC240702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9825-A403-E91C-FFA8-F874E991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BFE7-28C4-5DF1-911F-E0B622EA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219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720-A6A0-DF50-E2F8-F9527E23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D186-8E32-BEAD-C81B-DE65895F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57542-2B68-1767-C023-57D111E4E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5A417-9018-30E4-0A47-8170AD7D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AF8F7-6A80-4F6A-4E5F-660537A2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D3418-4BA9-CD34-AE32-0EF41678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66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08D8-A3B6-96B0-A29C-1B8262BE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5487-0425-138F-F9A2-08722722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B02-5AB4-A5E9-0917-4B9DD049B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50C77-85F2-0754-8AD9-7A5A4AEF6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DDF01-B6D2-31ED-A641-114B1A0AD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FCA1D-B4D0-56C6-A678-3E06243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E1DB4-3501-792C-CAF9-4235B2E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D0757-7BFA-7895-D03C-767D640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17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2EA9-258F-B5EB-624D-2EFA68C4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8340-45BA-0901-1551-9D9DAFF0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2F2D2-B0BF-4202-0381-8243671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6687B-3FE7-76CE-1134-2B3A5D18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28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9E6C1-24CC-682A-8886-999E9A21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5448-9567-EFBD-FC78-2B80C2B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5C70-5A8D-518E-49A4-1BE4538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01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20AB-BD7C-3FEC-DC53-91B0478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A408-CFF5-5EB0-4399-BB87E6CF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36F81-445C-5EF6-6E32-68D1E9C1C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8E69-7027-0F17-B524-CD221B58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5A00-EFDD-31BA-C55F-26A6CC90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ACCAF-2E21-16F5-1C68-06D177E1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7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19/10/2025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13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28B-29EC-E505-5884-CB4B1C6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25986-DCF9-FBB5-39AD-D04792C65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AEB0E-C7EC-4F26-009D-409178E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AB446-5A6F-5112-F417-65A55A0D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2D12D-03AA-1A0A-4595-8E063817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B350E-16AC-3E65-1704-09F648AB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44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C89-C725-395E-E708-BEF95E19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4975-013E-CB40-86C9-4D346B73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C674-4D68-9DAC-8E93-7EB627FC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36B8-CAAE-BDC6-8DF5-9451A698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50A4-9B92-8DB3-B407-A8A74CEA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5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A6511-7D12-4461-0A24-9B3134C2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22EB-F23C-083B-09C9-48B924AC7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08F9-D1F7-F94A-CA98-198F714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FCF1-AD09-ED98-9C1F-DDCABBE2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C831-E5D1-B4E6-5F4E-FB9FFB5D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4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0F5D-2977-B8B5-3FC5-DF3AE874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7B5-0632-4013-2832-15D3D21A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A4BC1-6A36-94FE-17CE-DFAD0BF1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878B-5315-4496-8D10-2F17543DB034}" type="datetime1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FD8C-55CD-AD30-1E91-60750BCC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2AD0-0D56-CC63-D932-D1C61C77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8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C60A-FE48-2910-84A1-612B23A7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A969-CEB0-4E87-8DDD-72161074DF01}" type="datetime1">
              <a:rPr lang="en-GB" smtClean="0"/>
              <a:t>19/10/2025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C67CE-6F73-71D9-BF0B-18A7CD9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0765-E2ED-A6A2-9401-8425BFA0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96258-07C0-0BF2-CA2A-156B572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96A-71C8-435E-B03B-275B6E0D4AB2}" type="datetime1">
              <a:rPr lang="en-GB" smtClean="0"/>
              <a:t>19/10/2025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7D047-C31B-4C8F-E0B3-75014FF6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4742A-6F5B-071B-E0EA-98040252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10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CDD78-FBCD-76B9-2CA1-031942F2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411-883A-45F0-8C4F-B0FE2C65FB28}" type="datetime1">
              <a:rPr lang="en-GB" smtClean="0"/>
              <a:t>19/10/2025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218E7-E787-22C8-B531-FFEC9002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76BDA-2FCA-9763-2EA1-4033A56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0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FDB8F-73D7-2EBC-A62D-4DC73794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6F48-3B55-4945-B23D-B0C51AFE28E6}" type="datetime1">
              <a:rPr lang="en-GB" smtClean="0"/>
              <a:t>19/10/2025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8D704-B4F5-F739-D1FA-65F2302B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751D-0392-D26F-33B1-9B05704F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27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85DB-F13A-97BE-F448-17416079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9ACC-63FA-4EE9-AE4D-ECCDA5B91432}" type="datetime1">
              <a:rPr lang="en-GB" smtClean="0"/>
              <a:t>19/10/2025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ACE2-CF77-9AC4-52EF-82FBD40B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D674-CAD3-59F8-9DF5-CA4D8E7A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8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E937-083F-51CA-E382-30FE9BEB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D1FE4-6F4F-4845-8022-15597911E7C2}" type="datetime1">
              <a:rPr lang="en-GB" smtClean="0"/>
              <a:t>19/10/2025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255A-C1CC-7A32-A0B3-4283D858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6C013-C03F-024A-D0F4-FF67E670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16A2C-1914-4EE9-9598-2A06F9BE67BF}" type="datetime1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7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4F72-DEC3-C328-E288-A7FC5B1D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96B6-F39D-5D3A-895A-1CE61CD3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26E2-FBE9-5D75-A698-6FD0ED097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3EC99-01D5-4EE5-ACB1-C061987EA0AA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AFA2-68FA-9BA2-4F27-A8680F50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027B2-667B-4034-930B-AB076347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400" dirty="0"/>
              <a:t>Weekly report: Load &amp; Dynamics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795324"/>
          </a:xfrm>
        </p:spPr>
        <p:txBody>
          <a:bodyPr>
            <a:normAutofit/>
          </a:bodyPr>
          <a:lstStyle/>
          <a:p>
            <a:r>
              <a:rPr lang="it-IT" sz="2000" dirty="0"/>
              <a:t>Week number: 04</a:t>
            </a:r>
          </a:p>
          <a:p>
            <a:r>
              <a:rPr lang="it-IT" sz="2000" dirty="0"/>
              <a:t>Date: 21/10/2025</a:t>
            </a:r>
          </a:p>
          <a:p>
            <a:r>
              <a:rPr lang="it-IT" sz="2000" dirty="0"/>
              <a:t>Supervisor: Mr. </a:t>
            </a:r>
            <a:r>
              <a:rPr lang="en-US" sz="2000" dirty="0" err="1"/>
              <a:t>Manjock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  </a:t>
            </a:r>
            <a:r>
              <a:rPr lang="en-US" sz="1400" dirty="0"/>
              <a:t>Md Aman, Arham Memon, Paresh </a:t>
            </a:r>
            <a:r>
              <a:rPr lang="en-US" sz="1400" dirty="0" err="1"/>
              <a:t>Nakum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Presenter  – Md Aman</a:t>
            </a:r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377946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3304" y="6538183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5FE85-99F3-27E8-5CBF-44E0008EEEDF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F47E-3A0A-ECB9-FD0E-ABA07059CAA3}"/>
              </a:ext>
            </a:extLst>
          </p:cNvPr>
          <p:cNvSpPr txBox="1"/>
          <p:nvPr/>
        </p:nvSpPr>
        <p:spPr>
          <a:xfrm>
            <a:off x="4788085" y="6565448"/>
            <a:ext cx="307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Aman, Arham Memon, 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C26A0-56D2-A25C-6223-88C5F72E508E}"/>
              </a:ext>
            </a:extLst>
          </p:cNvPr>
          <p:cNvSpPr txBox="1"/>
          <p:nvPr/>
        </p:nvSpPr>
        <p:spPr>
          <a:xfrm>
            <a:off x="10533589" y="6549897"/>
            <a:ext cx="124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Optimus Syria</a:t>
            </a:r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C211B-7B2E-A082-4B84-D687C71B6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A399D15-0934-3270-9D73-7E30EBD2B2A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6F72EC3-6497-7FDC-DC32-E77AFFF86F8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BEACCDA-9407-04E4-15EE-12AE08D26BC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953EE94-8FCA-27BB-F9DE-8DCAA02E4DE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5EA8B-0442-BCB0-7E37-6699291B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/>
              <a:t>Future Plan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1E7B79-68B2-ABAF-3FD0-7C3257A1E0B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20F316-34A4-1816-9D82-069E5EBE6B00}"/>
              </a:ext>
            </a:extLst>
          </p:cNvPr>
          <p:cNvSpPr txBox="1"/>
          <p:nvPr/>
        </p:nvSpPr>
        <p:spPr>
          <a:xfrm>
            <a:off x="484416" y="1634333"/>
            <a:ext cx="9297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next week we’ll</a:t>
            </a:r>
          </a:p>
          <a:p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Configure </a:t>
            </a:r>
            <a:r>
              <a:rPr lang="en-US" dirty="0" err="1"/>
              <a:t>OpenFast</a:t>
            </a:r>
            <a:r>
              <a:rPr lang="en-US" dirty="0"/>
              <a:t> with other EWM1 &amp; EWM50 for Syrian Condition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 more turbulent wind fields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Start other parameters of DLC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Work with calculating forces and moments at different section of turbine with other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33537-D3DB-AD02-30C8-6AE090A96F78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C036FB-0734-5663-C66F-325E0E0E1100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8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B1980-3ADE-1436-5287-8C1347EE4326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D21A3-019E-10F0-590A-361630D1479B}"/>
              </a:ext>
            </a:extLst>
          </p:cNvPr>
          <p:cNvSpPr txBox="1"/>
          <p:nvPr/>
        </p:nvSpPr>
        <p:spPr>
          <a:xfrm>
            <a:off x="5270299" y="6556231"/>
            <a:ext cx="164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</p:spTree>
    <p:extLst>
      <p:ext uri="{BB962C8B-B14F-4D97-AF65-F5344CB8AC3E}">
        <p14:creationId xmlns:p14="http://schemas.microsoft.com/office/powerpoint/2010/main" val="432593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63483" y="1401679"/>
            <a:ext cx="10547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Reports of the OPTIMUS projects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and site conditions for wind turbines, DNVGL-ST-437,Edition November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IEC 61400-1 2019-02, Ed. 4.0/ DNVGL-ST-0437 Loads and site conditions for wind turbines 11-2016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TurbSim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OpenFAST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NREL 5 MW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LM Wind Power, </a:t>
            </a:r>
            <a:r>
              <a:rPr lang="en-US" dirty="0" err="1"/>
              <a:t>Jupitervej</a:t>
            </a:r>
            <a:r>
              <a:rPr lang="en-US" dirty="0"/>
              <a:t> 6, Kolding DK-6000, Denmark</a:t>
            </a:r>
            <a:endParaRPr lang="en-US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2724774" cy="71272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0B4C1C-527A-83A2-90B3-666A056F7C49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129FCA-49E1-C2AD-B541-FCEDEF0BB603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76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63EE5-B3E5-55A6-0898-3C96C1BE7B95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EAB7E-47B0-C99E-AB0B-E38AB0507EA7}"/>
              </a:ext>
            </a:extLst>
          </p:cNvPr>
          <p:cNvSpPr txBox="1"/>
          <p:nvPr/>
        </p:nvSpPr>
        <p:spPr>
          <a:xfrm>
            <a:off x="5354092" y="6559591"/>
            <a:ext cx="1457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</p:spTree>
    <p:extLst>
      <p:ext uri="{BB962C8B-B14F-4D97-AF65-F5344CB8AC3E}">
        <p14:creationId xmlns:p14="http://schemas.microsoft.com/office/powerpoint/2010/main" val="387794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Deflection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Field Simulation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m/s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8.64 m/s annual mean wind speed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m/s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Turbine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6154" y="649287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568D94-AF6A-68C5-CAEA-EBE1FF802F45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E810C-6C17-B4BE-B68E-E8F18C7174DF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602E4-8F4A-9280-7BE1-85FF598097E5}"/>
              </a:ext>
            </a:extLst>
          </p:cNvPr>
          <p:cNvSpPr txBox="1"/>
          <p:nvPr/>
        </p:nvSpPr>
        <p:spPr>
          <a:xfrm>
            <a:off x="5347841" y="6576994"/>
            <a:ext cx="975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9F78-D4B2-122C-B517-042D4A61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C168D38-3211-F511-112D-FE586024237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E76CC60-91D3-AE89-7F66-534FF4539E5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0E7802A-0A46-E68D-AE8C-DDEE815B56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B8676DE-4D58-1579-23D9-A13FD62D3D7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1C68D-A10F-787B-9D27-64DAD93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556647" cy="712728"/>
          </a:xfrm>
        </p:spPr>
        <p:txBody>
          <a:bodyPr>
            <a:normAutofit/>
          </a:bodyPr>
          <a:lstStyle/>
          <a:p>
            <a:r>
              <a:rPr lang="en-US" dirty="0"/>
              <a:t>Tip Deflection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8F5F6-2A94-2070-8484-DE98272B39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B8D9D8-77C3-F2DA-2BFE-23095E91483D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99B379-0D69-1E4D-3793-1489781A594C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6F913-CAD1-B63C-EE8F-919774190938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EB3C4F-4F49-3536-B004-E542A65E0738}"/>
              </a:ext>
            </a:extLst>
          </p:cNvPr>
          <p:cNvSpPr txBox="1"/>
          <p:nvPr/>
        </p:nvSpPr>
        <p:spPr>
          <a:xfrm>
            <a:off x="5430929" y="6559591"/>
            <a:ext cx="102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3386E-D1CC-C051-EC06-6EFD5289A110}"/>
              </a:ext>
            </a:extLst>
          </p:cNvPr>
          <p:cNvSpPr txBox="1"/>
          <p:nvPr/>
        </p:nvSpPr>
        <p:spPr>
          <a:xfrm>
            <a:off x="643277" y="1841592"/>
            <a:ext cx="109012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Tip deflection</a:t>
            </a:r>
            <a:r>
              <a:rPr lang="en-US" dirty="0"/>
              <a:t> in a wind turbine refers to </a:t>
            </a:r>
            <a:r>
              <a:rPr lang="en-US" b="1" dirty="0"/>
              <a:t>how much the tip of a turbine blade bends or moves from its original (undeformed) position</a:t>
            </a:r>
            <a:r>
              <a:rPr lang="en-US" dirty="0"/>
              <a:t> when the turbine is operating — mainly due to aerodynamic, gravitational, and inertial loads.</a:t>
            </a:r>
          </a:p>
          <a:p>
            <a:pPr algn="just"/>
            <a:r>
              <a:rPr lang="en-US" dirty="0"/>
              <a:t>It is Important because of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Structural Safety – prevents from tower strike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Fatigue – prevents from flexing damage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NREL’s 2022 study comparing aeroelastic methods notes the regime where out-of-plane tip deflections exceed about </a:t>
            </a:r>
            <a:r>
              <a:rPr lang="en-US" b="1" dirty="0"/>
              <a:t>5% of blade length</a:t>
            </a:r>
            <a:r>
              <a:rPr lang="en-US" dirty="0"/>
              <a:t> (and in-plane &gt;1.25%) — above this the usual BEM methods underpredict and the blade is considered “highly flexible.” (NREL uses this as guidance to switch methods). For an 80 m blade, 5% = </a:t>
            </a:r>
            <a:r>
              <a:rPr lang="en-US" b="1" dirty="0"/>
              <a:t>4.0 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9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2330B-576E-93EF-7B7D-9366D4EED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0A48A431-F9D2-AE6F-7516-97E3EAE030C8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CAB8AF7-9E55-EDAA-89D5-B8CD83D58DC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C0D28D12-2851-4252-6E61-87A7FD9C40D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051DC5-CEA2-A9A7-50C0-2C3C56A99EB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ED821A-B51B-E76D-3915-EDE82578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556647" cy="712728"/>
          </a:xfrm>
        </p:spPr>
        <p:txBody>
          <a:bodyPr>
            <a:normAutofit/>
          </a:bodyPr>
          <a:lstStyle/>
          <a:p>
            <a:r>
              <a:rPr lang="en-US" dirty="0"/>
              <a:t>Tip Deflection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B43920-27FD-D389-E45F-8E31E43D145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A7989B-B21F-92B1-721F-6595E0399392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583BF35-055E-0955-03DC-EF0A207AFB2B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44C11-5748-0895-5AD1-A58C8A4A99F8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CC386-409F-9882-800E-F182BDF1E715}"/>
              </a:ext>
            </a:extLst>
          </p:cNvPr>
          <p:cNvSpPr txBox="1"/>
          <p:nvPr/>
        </p:nvSpPr>
        <p:spPr>
          <a:xfrm>
            <a:off x="5430929" y="6559591"/>
            <a:ext cx="1021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7F301EE-F2E7-A325-A079-977ECCB656E9}"/>
              </a:ext>
            </a:extLst>
          </p:cNvPr>
          <p:cNvSpPr txBox="1">
            <a:spLocks/>
          </p:cNvSpPr>
          <p:nvPr/>
        </p:nvSpPr>
        <p:spPr>
          <a:xfrm>
            <a:off x="8370815" y="6211053"/>
            <a:ext cx="3464626" cy="26903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*LM Wind Power, </a:t>
            </a:r>
            <a:r>
              <a:rPr lang="en-US" sz="4000" dirty="0" err="1"/>
              <a:t>Jupitervej</a:t>
            </a:r>
            <a:r>
              <a:rPr lang="en-US" sz="4000" dirty="0"/>
              <a:t> 6, Kolding DK-6000, Denmark</a:t>
            </a:r>
            <a:endParaRPr lang="en-US" sz="2400" dirty="0"/>
          </a:p>
          <a:p>
            <a:endParaRPr lang="en-IN" dirty="0"/>
          </a:p>
        </p:txBody>
      </p:sp>
      <p:pic>
        <p:nvPicPr>
          <p:cNvPr id="14" name="Picture 13" descr="A diagram of a wind turbine">
            <a:extLst>
              <a:ext uri="{FF2B5EF4-FFF2-40B4-BE49-F238E27FC236}">
                <a16:creationId xmlns:a16="http://schemas.microsoft.com/office/drawing/2014/main" id="{EE68F3DB-D635-26B6-D6DC-2075735F7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85" y="1180104"/>
            <a:ext cx="6021238" cy="533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4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8FF8-26DF-DC06-1B1F-F4D35D45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2FA550B-EB6E-3B35-199D-08961285DE1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9242A21-7A46-18F7-EA7C-13BC6DD6066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4AA6590-F0D8-22DD-ED57-A88257127BE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413404-13D4-6412-411C-C04E3A7567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ABF8E1-3494-A528-5776-6ABC9D4B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0869383" cy="712728"/>
          </a:xfrm>
        </p:spPr>
        <p:txBody>
          <a:bodyPr>
            <a:normAutofit/>
          </a:bodyPr>
          <a:lstStyle/>
          <a:p>
            <a:r>
              <a:rPr lang="en-US" dirty="0"/>
              <a:t>Wind Field Generation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B54AB6-8A88-1136-3EFD-86057EF72137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B79BB5-F40F-1D1D-0CD5-F61223D41496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BA4BB8-3F22-F9EA-D25E-727719E5DF0D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88BC5F-AD6B-0BFD-8145-2C691A0D105E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BD8D4-4106-3953-0415-393CB8326C45}"/>
              </a:ext>
            </a:extLst>
          </p:cNvPr>
          <p:cNvSpPr txBox="1"/>
          <p:nvPr/>
        </p:nvSpPr>
        <p:spPr>
          <a:xfrm>
            <a:off x="5265150" y="6549503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05AB3-A783-CCCA-51DD-3FF3023614FF}"/>
              </a:ext>
            </a:extLst>
          </p:cNvPr>
          <p:cNvSpPr txBox="1"/>
          <p:nvPr/>
        </p:nvSpPr>
        <p:spPr>
          <a:xfrm>
            <a:off x="555902" y="1440490"/>
            <a:ext cx="3833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NTM - Normal Turbulence Method for 4 m/s wind speed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C67C0-9FEC-0DA3-1BA4-F836176AF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10" y="1914504"/>
            <a:ext cx="5348084" cy="3885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DD8D87-4A99-C5CA-ADF3-62D02C3A4E82}"/>
              </a:ext>
            </a:extLst>
          </p:cNvPr>
          <p:cNvSpPr txBox="1"/>
          <p:nvPr/>
        </p:nvSpPr>
        <p:spPr>
          <a:xfrm>
            <a:off x="6693802" y="1426320"/>
            <a:ext cx="495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ETM -  Extreme Turbulence Method  for 4 m/s wind speed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2A9067-8399-26A0-6B7F-7D1B9BADC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5808" y="1917681"/>
            <a:ext cx="5348084" cy="38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7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0869383" cy="712728"/>
          </a:xfrm>
        </p:spPr>
        <p:txBody>
          <a:bodyPr>
            <a:normAutofit/>
          </a:bodyPr>
          <a:lstStyle/>
          <a:p>
            <a:r>
              <a:rPr lang="en-US" dirty="0"/>
              <a:t>Wind Field Generation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9C432E-A999-117C-8960-C6DC41E2C98C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D9D832-FCA8-4A35-7370-75A96350130E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8169D-C072-2495-0A0A-5366B7E363F3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6FCA5-FA62-8BCE-4F81-07DA8B4CFF08}"/>
              </a:ext>
            </a:extLst>
          </p:cNvPr>
          <p:cNvSpPr txBox="1"/>
          <p:nvPr/>
        </p:nvSpPr>
        <p:spPr>
          <a:xfrm>
            <a:off x="5265150" y="6549503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1FFA0-B78D-EDF4-78D3-FFCDE39BCD20}"/>
              </a:ext>
            </a:extLst>
          </p:cNvPr>
          <p:cNvSpPr txBox="1"/>
          <p:nvPr/>
        </p:nvSpPr>
        <p:spPr>
          <a:xfrm>
            <a:off x="555902" y="1440490"/>
            <a:ext cx="491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NTM - Normal Turbulence Method for 8.64m/s annual mean wind speed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E2CE44-020C-792B-3A9B-E49D95100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10" y="1914504"/>
            <a:ext cx="5348084" cy="3885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B5E13-6033-B715-D8A9-292D64CB13C2}"/>
              </a:ext>
            </a:extLst>
          </p:cNvPr>
          <p:cNvSpPr txBox="1"/>
          <p:nvPr/>
        </p:nvSpPr>
        <p:spPr>
          <a:xfrm>
            <a:off x="6693802" y="1426320"/>
            <a:ext cx="495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ETM -  Extreme Turbulence Method  for 8.64m/s annual mean speed</a:t>
            </a:r>
          </a:p>
        </p:txBody>
      </p:sp>
      <p:pic>
        <p:nvPicPr>
          <p:cNvPr id="17" name="Picture 16" descr="A graph of a wind turbine">
            <a:extLst>
              <a:ext uri="{FF2B5EF4-FFF2-40B4-BE49-F238E27FC236}">
                <a16:creationId xmlns:a16="http://schemas.microsoft.com/office/drawing/2014/main" id="{B63C0F4F-4A1E-979B-7A09-29624D343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08" y="1917681"/>
            <a:ext cx="5348084" cy="38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1C3EB-CFB4-BB86-E7F0-008B39D78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F5EFF8D-9416-70A4-6065-E05908D8528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A99BD04-BDE0-95F2-9D3A-CBA3B23D80D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A20F89E2-88E0-C2EE-5206-90F2A3DA7A9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3B8DCCA-A833-BC6A-AA07-6ECB3D17A5F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05BBEA-A4C3-5F3A-18DC-B4F900A9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0869383" cy="712728"/>
          </a:xfrm>
        </p:spPr>
        <p:txBody>
          <a:bodyPr>
            <a:normAutofit/>
          </a:bodyPr>
          <a:lstStyle/>
          <a:p>
            <a:r>
              <a:rPr lang="en-US" dirty="0"/>
              <a:t>Wind Field Generation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6C7EBC-6C66-9C5B-B37F-566B7286880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25053-6EB7-A579-3EB0-0BDC427E51FB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CB14159-FA19-24F5-C53B-9C3A3B0BEB17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91940C-F257-BCC9-1F9E-66E862BC1E94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77CB7-C4B1-7358-4741-C847F6020805}"/>
              </a:ext>
            </a:extLst>
          </p:cNvPr>
          <p:cNvSpPr txBox="1"/>
          <p:nvPr/>
        </p:nvSpPr>
        <p:spPr>
          <a:xfrm>
            <a:off x="5265150" y="6549503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2D06B-E742-B594-7B02-E61FE9900516}"/>
              </a:ext>
            </a:extLst>
          </p:cNvPr>
          <p:cNvSpPr txBox="1"/>
          <p:nvPr/>
        </p:nvSpPr>
        <p:spPr>
          <a:xfrm>
            <a:off x="555902" y="1440490"/>
            <a:ext cx="3915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NTM - Normal Turbulence Method for 24 m/s wind speed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4132D-89E7-CF5A-DDCC-56A01653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10" y="1914504"/>
            <a:ext cx="5348083" cy="3885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93E155-648A-B1E5-6F00-9189B839A191}"/>
              </a:ext>
            </a:extLst>
          </p:cNvPr>
          <p:cNvSpPr txBox="1"/>
          <p:nvPr/>
        </p:nvSpPr>
        <p:spPr>
          <a:xfrm>
            <a:off x="6693802" y="1426320"/>
            <a:ext cx="495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ETM -  Extreme Turbulence Method  for 24 m/s wind speed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232FC6-7C94-3578-F255-D273D6D0B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5808" y="1917681"/>
            <a:ext cx="5348083" cy="38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de-DE" dirty="0"/>
              <a:t>Wind Turbine Classes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47EB12-DC77-5E60-9557-9A514B7BFFA7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D1333B3-246E-8FFB-CD26-3065E66C1A6E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D3E73-B3DF-D036-6AB5-EF7CB967784F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ABB932-AD47-E3D4-2F14-A2924BEB51AC}"/>
              </a:ext>
            </a:extLst>
          </p:cNvPr>
          <p:cNvSpPr txBox="1"/>
          <p:nvPr/>
        </p:nvSpPr>
        <p:spPr>
          <a:xfrm>
            <a:off x="5419017" y="6557490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  <p:pic>
        <p:nvPicPr>
          <p:cNvPr id="15" name="Content Placeholder 14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9FC27961-3CAF-0042-A19E-33F5408E5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7" y="2045937"/>
            <a:ext cx="6076471" cy="3612524"/>
          </a:xfrm>
        </p:spPr>
      </p:pic>
      <p:pic>
        <p:nvPicPr>
          <p:cNvPr id="19" name="Picture 18" descr="A graph of a number of individuals">
            <a:extLst>
              <a:ext uri="{FF2B5EF4-FFF2-40B4-BE49-F238E27FC236}">
                <a16:creationId xmlns:a16="http://schemas.microsoft.com/office/drawing/2014/main" id="{57F1641E-8E6F-17CD-AED1-C983C61E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37" y="2293935"/>
            <a:ext cx="4629456" cy="3165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10685A-2BF6-57E1-4735-5F81FB465A7C}"/>
              </a:ext>
            </a:extLst>
          </p:cNvPr>
          <p:cNvSpPr txBox="1"/>
          <p:nvPr/>
        </p:nvSpPr>
        <p:spPr>
          <a:xfrm>
            <a:off x="4826797" y="6088771"/>
            <a:ext cx="6876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* IEC 61400-1 2019-02, Ed. 4.0/ DNVGL-ST-0437 Loads and site conditions for wind turbines 11-2016</a:t>
            </a:r>
            <a:endParaRPr lang="en-US" sz="1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E4C66F-B5F0-98AC-D4D6-946589C34A88}"/>
              </a:ext>
            </a:extLst>
          </p:cNvPr>
          <p:cNvSpPr/>
          <p:nvPr/>
        </p:nvSpPr>
        <p:spPr>
          <a:xfrm>
            <a:off x="3744640" y="2359241"/>
            <a:ext cx="457346" cy="36892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CFFCFD-C9D5-EC18-74E5-C98DAA7CFFCC}"/>
              </a:ext>
            </a:extLst>
          </p:cNvPr>
          <p:cNvSpPr/>
          <p:nvPr/>
        </p:nvSpPr>
        <p:spPr>
          <a:xfrm>
            <a:off x="3823058" y="3222300"/>
            <a:ext cx="378928" cy="24430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58FE7-A74B-A831-E0A7-33BFA4060A78}"/>
              </a:ext>
            </a:extLst>
          </p:cNvPr>
          <p:cNvSpPr txBox="1"/>
          <p:nvPr/>
        </p:nvSpPr>
        <p:spPr>
          <a:xfrm>
            <a:off x="3823058" y="1262910"/>
            <a:ext cx="4811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Key decision OPTIMUS Syria Class IIA</a:t>
            </a:r>
          </a:p>
        </p:txBody>
      </p:sp>
    </p:spTree>
    <p:extLst>
      <p:ext uri="{BB962C8B-B14F-4D97-AF65-F5344CB8AC3E}">
        <p14:creationId xmlns:p14="http://schemas.microsoft.com/office/powerpoint/2010/main" val="247855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/>
              <a:t>Next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Dynamic Simulations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34D57-B046-5989-5494-64E20836D109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21/10/2025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E5AA1D-B3E7-F1D8-2555-F787F8997A41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9F187-CB0B-622A-90FF-9689F65C8FC1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F24E-048A-1202-1F94-D08EA5410040}"/>
              </a:ext>
            </a:extLst>
          </p:cNvPr>
          <p:cNvSpPr txBox="1"/>
          <p:nvPr/>
        </p:nvSpPr>
        <p:spPr>
          <a:xfrm>
            <a:off x="5361508" y="6558877"/>
            <a:ext cx="1422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606F46-8817-39C9-8333-145AFAA5B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773935"/>
              </p:ext>
            </p:extLst>
          </p:nvPr>
        </p:nvGraphicFramePr>
        <p:xfrm>
          <a:off x="1161289" y="1499009"/>
          <a:ext cx="9486168" cy="400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5847">
                  <a:extLst>
                    <a:ext uri="{9D8B030D-6E8A-4147-A177-3AD203B41FA5}">
                      <a16:colId xmlns:a16="http://schemas.microsoft.com/office/drawing/2014/main" val="3102669395"/>
                    </a:ext>
                  </a:extLst>
                </a:gridCol>
                <a:gridCol w="2968265">
                  <a:extLst>
                    <a:ext uri="{9D8B030D-6E8A-4147-A177-3AD203B41FA5}">
                      <a16:colId xmlns:a16="http://schemas.microsoft.com/office/drawing/2014/main" val="4228138994"/>
                    </a:ext>
                  </a:extLst>
                </a:gridCol>
                <a:gridCol w="3162056">
                  <a:extLst>
                    <a:ext uri="{9D8B030D-6E8A-4147-A177-3AD203B41FA5}">
                      <a16:colId xmlns:a16="http://schemas.microsoft.com/office/drawing/2014/main" val="2265953487"/>
                    </a:ext>
                  </a:extLst>
                </a:gridCol>
              </a:tblGrid>
              <a:tr h="7994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Simulation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Example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597046"/>
                  </a:ext>
                </a:extLst>
              </a:tr>
              <a:tr h="801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Normal operating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(DLC 1.2)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Understand response under average turbulence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Power, pitch angles, tower motion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759913"/>
                  </a:ext>
                </a:extLst>
              </a:tr>
              <a:tr h="801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Extreme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gusts (DLC 1.3)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Check structural limits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IEC Extreme Operating Gust (EOG)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195982"/>
                  </a:ext>
                </a:extLst>
              </a:tr>
              <a:tr h="801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Turbulent /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stochastic (DLC 1.2)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Fatigue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Damage equivalent loads (DEL)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140023"/>
                  </a:ext>
                </a:extLst>
              </a:tr>
              <a:tr h="8012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Fault or shutdown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(DLC 2.X)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Emergency events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Grid-loss, emergency stop, pitch 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180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877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617</Words>
  <Application>Microsoft Office PowerPoint</Application>
  <PresentationFormat>Widescreen</PresentationFormat>
  <Paragraphs>125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Custom Design</vt:lpstr>
      <vt:lpstr>Weekly report: Load &amp; Dynamics</vt:lpstr>
      <vt:lpstr>Agenda</vt:lpstr>
      <vt:lpstr>Tip Deflection</vt:lpstr>
      <vt:lpstr>Tip Deflection</vt:lpstr>
      <vt:lpstr>Wind Field Generation</vt:lpstr>
      <vt:lpstr>Wind Field Generation</vt:lpstr>
      <vt:lpstr>Wind Field Generation</vt:lpstr>
      <vt:lpstr>Wind Turbine Classes</vt:lpstr>
      <vt:lpstr>Next Dynamic Simulations</vt:lpstr>
      <vt:lpstr>Future Plan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lidar-assisted control group</dc:title>
  <dc:creator>Federico De Mita</dc:creator>
  <cp:lastModifiedBy>Md Aman</cp:lastModifiedBy>
  <cp:revision>49</cp:revision>
  <dcterms:created xsi:type="dcterms:W3CDTF">2025-07-21T13:11:31Z</dcterms:created>
  <dcterms:modified xsi:type="dcterms:W3CDTF">2025-10-20T00:09:48Z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nfoFinished">
    <vt:lpwstr>True</vt:lpwstr>
  </property>
  <property fmtid="{D5CDD505-2E9C-101B-9397-08002B2CF9AE}" pid="3" name="MSIP_Label_48141450-2387-4aca-b41f-19cd6be9dd3c_Enabled">
    <vt:lpwstr>true</vt:lpwstr>
  </property>
  <property fmtid="{D5CDD505-2E9C-101B-9397-08002B2CF9AE}" pid="4" name="MSIP_Label_48141450-2387-4aca-b41f-19cd6be9dd3c_SetDate">
    <vt:lpwstr>2025-09-28T13:19:16Z</vt:lpwstr>
  </property>
  <property fmtid="{D5CDD505-2E9C-101B-9397-08002B2CF9AE}" pid="5" name="MSIP_Label_48141450-2387-4aca-b41f-19cd6be9dd3c_Method">
    <vt:lpwstr>Standard</vt:lpwstr>
  </property>
  <property fmtid="{D5CDD505-2E9C-101B-9397-08002B2CF9AE}" pid="6" name="MSIP_Label_48141450-2387-4aca-b41f-19cd6be9dd3c_Name">
    <vt:lpwstr>Restricted_Unprotected</vt:lpwstr>
  </property>
  <property fmtid="{D5CDD505-2E9C-101B-9397-08002B2CF9AE}" pid="7" name="MSIP_Label_48141450-2387-4aca-b41f-19cd6be9dd3c_SiteId">
    <vt:lpwstr>adf10e2b-b6e9-41d6-be2f-c12bb566019c</vt:lpwstr>
  </property>
  <property fmtid="{D5CDD505-2E9C-101B-9397-08002B2CF9AE}" pid="8" name="MSIP_Label_48141450-2387-4aca-b41f-19cd6be9dd3c_ActionId">
    <vt:lpwstr>2ebed701-3566-4ac7-9aa9-92359fcb4805</vt:lpwstr>
  </property>
  <property fmtid="{D5CDD505-2E9C-101B-9397-08002B2CF9AE}" pid="9" name="MSIP_Label_48141450-2387-4aca-b41f-19cd6be9dd3c_ContentBits">
    <vt:lpwstr>0</vt:lpwstr>
  </property>
  <property fmtid="{D5CDD505-2E9C-101B-9397-08002B2CF9AE}" pid="10" name="MSIP_Label_48141450-2387-4aca-b41f-19cd6be9dd3c_Tag">
    <vt:lpwstr>10, 3, 0, 1</vt:lpwstr>
  </property>
</Properties>
</file>